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>
      <p:cViewPr varScale="1">
        <p:scale>
          <a:sx n="69" d="100"/>
          <a:sy n="69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DA62-2C6A-4D2D-B948-9BB07CEA9521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E042-BAB8-425B-8E6F-B1659F28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3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8EC6AA-C3BC-4F5D-A051-FD36E50E6459}" type="datetimeFigureOut">
              <a:rPr lang="ru-RU" smtClean="0"/>
              <a:pPr/>
              <a:t>31.12.2023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DB71486-9348-4CB9-976D-178E470B3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72400" cy="2428892"/>
          </a:xfrm>
          <a:blipFill>
            <a:blip r:embed="rId3"/>
            <a:stretch>
              <a:fillRect/>
            </a:stretch>
          </a:blipFill>
          <a:ln w="76200">
            <a:solidFill>
              <a:schemeClr val="accent6"/>
            </a:solidFill>
            <a:prstDash val="dash"/>
          </a:ln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2"/>
                </a:solidFill>
              </a:rPr>
              <a:t>Мікробіологічні перетворення сполук сірки, фосфору,заліза та інших елементів у </a:t>
            </a:r>
            <a:r>
              <a:rPr lang="uk-UA" sz="4000" b="1" dirty="0" err="1" smtClean="0">
                <a:solidFill>
                  <a:schemeClr val="accent2"/>
                </a:solidFill>
              </a:rPr>
              <a:t>грунті</a:t>
            </a:r>
            <a:r>
              <a:rPr lang="uk-UA" sz="4000" b="1" dirty="0" smtClean="0">
                <a:solidFill>
                  <a:schemeClr val="accent2"/>
                </a:solidFill>
              </a:rPr>
              <a:t> 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28596" y="4214818"/>
            <a:ext cx="8429684" cy="156452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25392" rIns="5395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1.2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Хімічні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елементи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грунтах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77724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Фосфор.</a:t>
            </a:r>
            <a:r>
              <a:rPr lang="en-US" b="1" i="1" dirty="0" smtClean="0"/>
              <a:t> </a:t>
            </a:r>
            <a:r>
              <a:rPr lang="ru-RU" dirty="0" smtClean="0"/>
              <a:t>Є у </a:t>
            </a:r>
            <a:r>
              <a:rPr lang="ru-RU" dirty="0" err="1" smtClean="0"/>
              <a:t>грунті</a:t>
            </a:r>
            <a:r>
              <a:rPr lang="ru-RU" dirty="0" smtClean="0"/>
              <a:t> 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незначних</a:t>
            </a:r>
            <a:r>
              <a:rPr lang="ru-RU" dirty="0" smtClean="0"/>
              <a:t> </a:t>
            </a:r>
            <a:r>
              <a:rPr lang="ru-RU" dirty="0" err="1" smtClean="0"/>
              <a:t>кількостях</a:t>
            </a:r>
            <a:r>
              <a:rPr lang="ru-RU" dirty="0" smtClean="0"/>
              <a:t>: </a:t>
            </a:r>
            <a:r>
              <a:rPr lang="ru-RU" dirty="0" err="1" smtClean="0"/>
              <a:t>валовий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Р205 </a:t>
            </a:r>
            <a:r>
              <a:rPr lang="ru-RU" dirty="0" err="1" smtClean="0"/>
              <a:t>складає</a:t>
            </a:r>
            <a:r>
              <a:rPr lang="ru-RU" dirty="0" smtClean="0"/>
              <a:t> не </a:t>
            </a:r>
            <a:r>
              <a:rPr lang="ru-RU" dirty="0" err="1" smtClean="0"/>
              <a:t>більш</a:t>
            </a:r>
            <a:r>
              <a:rPr lang="ru-RU" dirty="0" smtClean="0"/>
              <a:t> 0,1-0,2%. Фосфор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для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грунтів</a:t>
            </a:r>
            <a:r>
              <a:rPr lang="ru-RU" dirty="0" smtClean="0"/>
              <a:t>, особливо в </a:t>
            </a:r>
            <a:r>
              <a:rPr lang="ru-RU" dirty="0" err="1" smtClean="0"/>
              <a:t>піщаних</a:t>
            </a:r>
            <a:r>
              <a:rPr lang="ru-RU" dirty="0" smtClean="0"/>
              <a:t>,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різкому</a:t>
            </a:r>
            <a:r>
              <a:rPr lang="ru-RU" dirty="0" smtClean="0"/>
              <a:t> </a:t>
            </a:r>
            <a:r>
              <a:rPr lang="ru-RU" dirty="0" err="1" smtClean="0"/>
              <a:t>дефіциті</a:t>
            </a:r>
            <a:r>
              <a:rPr lang="ru-RU" dirty="0" smtClean="0"/>
              <a:t>,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систематично </a:t>
            </a:r>
            <a:r>
              <a:rPr lang="ru-RU" dirty="0" err="1" smtClean="0"/>
              <a:t>вносити</a:t>
            </a:r>
            <a:r>
              <a:rPr lang="ru-RU" dirty="0" smtClean="0"/>
              <a:t> фосфор в грунт, особливо при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інтенсивному</a:t>
            </a:r>
            <a:r>
              <a:rPr lang="ru-RU" dirty="0" smtClean="0"/>
              <a:t> </a:t>
            </a:r>
            <a:r>
              <a:rPr lang="ru-RU" dirty="0" err="1" smtClean="0"/>
              <a:t>використанні</a:t>
            </a:r>
            <a:r>
              <a:rPr lang="ru-RU" dirty="0" smtClean="0"/>
              <a:t> в </a:t>
            </a:r>
            <a:r>
              <a:rPr lang="ru-RU" dirty="0" err="1" smtClean="0"/>
              <a:t>сільськогосподарському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. У </a:t>
            </a:r>
            <a:r>
              <a:rPr lang="ru-RU" dirty="0" err="1" smtClean="0"/>
              <a:t>грунті</a:t>
            </a:r>
            <a:r>
              <a:rPr lang="ru-RU" dirty="0" smtClean="0"/>
              <a:t> фосфор </a:t>
            </a:r>
            <a:r>
              <a:rPr lang="ru-RU" dirty="0" err="1" smtClean="0"/>
              <a:t>є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гумусу,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, у </a:t>
            </a:r>
            <a:r>
              <a:rPr lang="ru-RU" dirty="0" err="1" smtClean="0"/>
              <a:t>мінеральній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грунтів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апатиту, </a:t>
            </a:r>
            <a:r>
              <a:rPr lang="ru-RU" dirty="0" err="1" smtClean="0"/>
              <a:t>вторинного</a:t>
            </a:r>
            <a:r>
              <a:rPr lang="ru-RU" dirty="0" smtClean="0"/>
              <a:t> болотного </a:t>
            </a:r>
            <a:r>
              <a:rPr lang="ru-RU" dirty="0" err="1" smtClean="0"/>
              <a:t>мінералу</a:t>
            </a:r>
            <a:r>
              <a:rPr lang="ru-RU" dirty="0" smtClean="0"/>
              <a:t> – </a:t>
            </a:r>
            <a:r>
              <a:rPr lang="ru-RU" dirty="0" err="1" smtClean="0"/>
              <a:t>вівіаніту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ÑÐ¾ÑÑÐ¾Ñ ÑÐ¾Ñ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4572008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ÐÐ°ÑÑÐ¸Ð½ÐºÐ¸ Ð¿Ð¾ Ð·Ð°Ð¿ÑÐ¾ÑÑ ÑÐ¾ÑÑÐ¾Ñ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643446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Поряд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перерахованими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макроелементами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невеликих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кількостях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тисячні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частки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відсотка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присутні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розсіяні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мікроелементи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однак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вони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надзвичайно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важливі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життєдіяльності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Валовий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вмістцих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переважно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пов'язаний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вмістом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первинних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мінералів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почастиглинистих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мінералів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органічної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речовини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Спостерігається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приуроченість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найважливіших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мікроелементів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розсіяних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первинних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мінералів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авгіт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біотит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ільменіт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магнетит,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рогова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обманка; 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авгіт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апатит,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біотит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гранати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калієві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польовішпати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плагіоклази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авгіт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біотит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ільменіт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мусковіт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рогова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обманка, сфен;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авгіт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апатит,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біотит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калієві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польовішпати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мусковіт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авгіт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біотит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рогова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обманка,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турмалін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В –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турмалін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 циркон;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рідкоземельні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епідот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монацит.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Носіями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мікроелементів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розсіяних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крупних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фракціях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бути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зерна кварцу й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уламків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порід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щомістять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кварц, тому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них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нерідко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зустрічаються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субмікроскопічні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вкраплення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перерахованих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первинних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мінералів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Хімічний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склад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впливає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їхню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родючість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безпосередньо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так і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визначаючи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властивості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грунту,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мають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вирішальне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З одного боку,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бути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дефіцит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певних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живлення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наприклад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фосфору, азоту,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калію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заліза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деяких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мікроелементів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іншого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токсичний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рослинна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длишок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 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випадку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засолення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грунтоутворення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відбуваються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істотні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перетворення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хімічного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складу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вихідних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материнських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порід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пов'язані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цілоюсерією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грунтових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перехід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хімічних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одних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сполук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зв'язку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мінеральними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перетвореннями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надходження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атмосфери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опадами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імпульверизацією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3)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винос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низхідним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рухом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води в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грунтові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води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гідрографічну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мережу, 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кінцево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мурахунку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в океан;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4)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привнесення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грунтовими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водами;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5)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циклічне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залучення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елемента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біологічний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кругообіг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Тому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профіль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грунтів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завжди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певній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мірі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диференційований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хімічним</a:t>
            </a:r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складом.</a:t>
            </a:r>
          </a:p>
          <a:p>
            <a:pPr>
              <a:buNone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321471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/>
          <a:lstStyle/>
          <a:p>
            <a:r>
              <a:rPr lang="uk-UA" sz="5400" dirty="0" smtClean="0">
                <a:solidFill>
                  <a:schemeClr val="accent3"/>
                </a:solidFill>
              </a:rPr>
              <a:t>Презентацію підготував </a:t>
            </a:r>
            <a:br>
              <a:rPr lang="uk-UA" sz="5400" dirty="0" smtClean="0">
                <a:solidFill>
                  <a:schemeClr val="accent3"/>
                </a:solidFill>
              </a:rPr>
            </a:br>
            <a:r>
              <a:rPr lang="uk-UA" sz="5400" dirty="0" smtClean="0">
                <a:solidFill>
                  <a:schemeClr val="accent3"/>
                </a:solidFill>
              </a:rPr>
              <a:t>студент групи ЛС-161 </a:t>
            </a:r>
            <a:br>
              <a:rPr lang="uk-UA" sz="5400" dirty="0" smtClean="0">
                <a:solidFill>
                  <a:schemeClr val="accent3"/>
                </a:solidFill>
              </a:rPr>
            </a:br>
            <a:r>
              <a:rPr lang="uk-UA" sz="5400" dirty="0" smtClean="0">
                <a:solidFill>
                  <a:schemeClr val="accent3"/>
                </a:solidFill>
              </a:rPr>
              <a:t>Солодкий Сергій  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endParaRPr lang="ru-RU" sz="5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35982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КІНЕЦЬ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072494" cy="621510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uk-UA" sz="1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розуміння причин формування особливостей валового хімічного складу </a:t>
            </a:r>
            <a:r>
              <a:rPr lang="uk-UA" sz="1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грунту</a:t>
            </a:r>
            <a:r>
              <a:rPr lang="uk-UA" sz="1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 його варіювання по профілю завжди необхідно враховувати, що вміст окремих елементів визначається присутністю їх у </a:t>
            </a:r>
            <a:r>
              <a:rPr lang="uk-UA" sz="1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грунті</a:t>
            </a:r>
            <a:r>
              <a:rPr lang="uk-UA" sz="1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складі різноманітних конкретних мінеральних і органічних сполук.</a:t>
            </a:r>
          </a:p>
          <a:p>
            <a:pPr algn="ctr">
              <a:buNone/>
            </a:pPr>
            <a:endParaRPr lang="uk-UA" sz="1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uk-UA" sz="1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14400" dirty="0" smtClean="0"/>
          </a:p>
          <a:p>
            <a:pPr>
              <a:buNone/>
            </a:pPr>
            <a:endParaRPr lang="uk-UA" sz="4400" dirty="0" smtClean="0"/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5357850" cy="571504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/>
            <a:r>
              <a:rPr lang="uk-UA" sz="7400" b="1" i="1" dirty="0" smtClean="0">
                <a:solidFill>
                  <a:schemeClr val="accent2"/>
                </a:solidFill>
              </a:rPr>
              <a:t>Кремній.</a:t>
            </a:r>
            <a:r>
              <a:rPr lang="en-US" sz="7400" b="1" i="1" dirty="0" smtClean="0"/>
              <a:t> </a:t>
            </a:r>
            <a:r>
              <a:rPr lang="uk-UA" sz="7400" dirty="0" smtClean="0"/>
              <a:t>Вміст цього елемента визначається в основному присутністю в </a:t>
            </a:r>
            <a:r>
              <a:rPr lang="uk-UA" sz="7400" dirty="0" err="1" smtClean="0"/>
              <a:t>грунті</a:t>
            </a:r>
            <a:r>
              <a:rPr lang="uk-UA" sz="7400" dirty="0" smtClean="0"/>
              <a:t> кварцу й у меншій мірі первинних і вторинних силікатів і алюмосилікатів. У ряді випадків може бути присутнім, у тому числі й у великих кількостях, аморфний кремнезем у вигляді опала або халцедону, генезис і накопичення яких у </a:t>
            </a:r>
            <a:r>
              <a:rPr lang="uk-UA" sz="7400" dirty="0" err="1" smtClean="0"/>
              <a:t>грунті</a:t>
            </a:r>
            <a:r>
              <a:rPr lang="uk-UA" sz="7400" dirty="0" smtClean="0"/>
              <a:t> зв'язані з біогенними (опалові </a:t>
            </a:r>
            <a:r>
              <a:rPr lang="uk-UA" sz="7400" dirty="0" err="1" smtClean="0"/>
              <a:t>фітолітарії</a:t>
            </a:r>
            <a:r>
              <a:rPr lang="uk-UA" sz="7400" dirty="0" smtClean="0"/>
              <a:t>, спікули губок, кістяки діатомей і т.п.) або </a:t>
            </a:r>
            <a:r>
              <a:rPr lang="uk-UA" sz="7400" dirty="0" err="1" smtClean="0"/>
              <a:t>гідрогенними</a:t>
            </a:r>
            <a:r>
              <a:rPr lang="uk-UA" sz="7400" dirty="0" smtClean="0"/>
              <a:t> (</a:t>
            </a:r>
            <a:r>
              <a:rPr lang="uk-UA" sz="7400" dirty="0" err="1" smtClean="0"/>
              <a:t>окремніння</a:t>
            </a:r>
            <a:r>
              <a:rPr lang="uk-UA" sz="7400" dirty="0" smtClean="0"/>
              <a:t> </a:t>
            </a:r>
            <a:r>
              <a:rPr lang="uk-UA" sz="7400" dirty="0" err="1" smtClean="0"/>
              <a:t>грунтів</a:t>
            </a:r>
            <a:r>
              <a:rPr lang="uk-UA" sz="7400" dirty="0" smtClean="0"/>
              <a:t>) процесами. </a:t>
            </a:r>
            <a:r>
              <a:rPr lang="ru-RU" sz="7400" dirty="0" err="1" smtClean="0"/>
              <a:t>Валовий</a:t>
            </a:r>
            <a:r>
              <a:rPr lang="ru-RU" sz="7400" dirty="0" smtClean="0"/>
              <a:t> </a:t>
            </a:r>
            <a:r>
              <a:rPr lang="ru-RU" sz="7400" dirty="0" err="1" smtClean="0"/>
              <a:t>вміст</a:t>
            </a:r>
            <a:r>
              <a:rPr lang="ru-RU" sz="7400" dirty="0" smtClean="0"/>
              <a:t> </a:t>
            </a:r>
            <a:r>
              <a:rPr lang="en-US" sz="7400" dirty="0" smtClean="0"/>
              <a:t>Si</a:t>
            </a:r>
            <a:r>
              <a:rPr lang="ru-RU" sz="7400" dirty="0" smtClean="0"/>
              <a:t> О2 у </a:t>
            </a:r>
            <a:r>
              <a:rPr lang="ru-RU" sz="7400" dirty="0" err="1" smtClean="0"/>
              <a:t>грунті</a:t>
            </a:r>
            <a:r>
              <a:rPr lang="ru-RU" sz="7400" dirty="0" smtClean="0"/>
              <a:t> </a:t>
            </a:r>
            <a:r>
              <a:rPr lang="ru-RU" sz="7400" dirty="0" err="1" smtClean="0"/>
              <a:t>коливається</a:t>
            </a:r>
            <a:r>
              <a:rPr lang="ru-RU" sz="7400" dirty="0" smtClean="0"/>
              <a:t> </a:t>
            </a:r>
            <a:r>
              <a:rPr lang="ru-RU" sz="7400" dirty="0" err="1" smtClean="0"/>
              <a:t>від</a:t>
            </a:r>
            <a:r>
              <a:rPr lang="ru-RU" sz="7400" dirty="0" smtClean="0"/>
              <a:t> 40-70% у </a:t>
            </a:r>
            <a:r>
              <a:rPr lang="ru-RU" sz="7400" dirty="0" err="1" smtClean="0"/>
              <a:t>глинистих</a:t>
            </a:r>
            <a:r>
              <a:rPr lang="ru-RU" sz="7400" dirty="0" smtClean="0"/>
              <a:t> грунтах до 90-98% у </a:t>
            </a:r>
            <a:r>
              <a:rPr lang="ru-RU" sz="7400" dirty="0" err="1" smtClean="0"/>
              <a:t>піщаних</a:t>
            </a:r>
            <a:r>
              <a:rPr lang="ru-RU" sz="7400" dirty="0" smtClean="0"/>
              <a:t>, </a:t>
            </a:r>
            <a:r>
              <a:rPr lang="ru-RU" sz="7400" dirty="0" err="1" smtClean="0"/>
              <a:t>тоді</a:t>
            </a:r>
            <a:r>
              <a:rPr lang="ru-RU" sz="7400" dirty="0" smtClean="0"/>
              <a:t> як у </a:t>
            </a:r>
            <a:r>
              <a:rPr lang="ru-RU" sz="7400" dirty="0" err="1" smtClean="0"/>
              <a:t>фералітних</a:t>
            </a:r>
            <a:r>
              <a:rPr lang="ru-RU" sz="7400" dirty="0" smtClean="0"/>
              <a:t> грунтах </a:t>
            </a:r>
            <a:r>
              <a:rPr lang="ru-RU" sz="7400" dirty="0" err="1" smtClean="0"/>
              <a:t>тропіків</a:t>
            </a:r>
            <a:r>
              <a:rPr lang="ru-RU" sz="7400" dirty="0" smtClean="0"/>
              <a:t> </a:t>
            </a:r>
            <a:r>
              <a:rPr lang="ru-RU" sz="7400" dirty="0" err="1" smtClean="0"/>
              <a:t>може</a:t>
            </a:r>
            <a:r>
              <a:rPr lang="ru-RU" sz="7400" dirty="0" smtClean="0"/>
              <a:t> бути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набагато</a:t>
            </a:r>
            <a:r>
              <a:rPr lang="ru-RU" sz="7400" dirty="0" smtClean="0"/>
              <a:t> </a:t>
            </a:r>
            <a:r>
              <a:rPr lang="ru-RU" sz="7400" dirty="0" err="1" smtClean="0"/>
              <a:t>нижчим</a:t>
            </a:r>
            <a:r>
              <a:rPr lang="ru-RU" sz="74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ÐÐ°ÑÑÐ¸Ð½ÐºÐ¸ Ð¿Ð¾ Ð·Ð°Ð¿ÑÐ¾ÑÑ ÐºÑÐµÐ¼Ð½ÑÐ¹ ÑÐ¾Ñ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2809875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ÐÐ°ÑÑÐ¸Ð½ÐºÐ¸ Ð¿Ð¾ Ð·Ð°Ð¿ÑÐ¾ÑÑ ÐºÑÐµÐ¼Ð½ÑÐ¹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857496"/>
            <a:ext cx="285750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6000792" cy="4286280"/>
          </a:xfr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600" b="1" i="1" dirty="0" err="1" smtClean="0">
                <a:solidFill>
                  <a:schemeClr val="bg1"/>
                </a:solidFill>
              </a:rPr>
              <a:t>Магній</a:t>
            </a:r>
            <a:r>
              <a:rPr lang="ru-RU" sz="3600" b="1" i="1" dirty="0" smtClean="0"/>
              <a:t>.</a:t>
            </a:r>
            <a:r>
              <a:rPr lang="en-US" sz="3600" b="1" i="1" dirty="0" smtClean="0"/>
              <a:t> 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Валовий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вміст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звичайно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близький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вмістуСа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зумовлений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головним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чином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присутністю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глинистих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мінералів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особливо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монтморилоніту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вермикуліту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хлориту. У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крупних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фракціях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магній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міститься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уламках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доломітів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олівіні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рогових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обманках,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піроксенах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у грунтах 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аридної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зони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магнію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акумулюється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засоленні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вигляді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хлоридів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сульфатів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Ð¼Ð°Ð³Ð½ÑÐ¹ ÑÐ¾ÑÐ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2988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oftRound"/>
            <a:contourClr>
              <a:srgbClr val="C0C0C0"/>
            </a:contourClr>
          </a:sp3d>
        </p:spPr>
      </p:pic>
      <p:pic>
        <p:nvPicPr>
          <p:cNvPr id="5" name="Рисунок 4" descr="ÐÐ°ÑÑÐ¸Ð½ÐºÐ¸ Ð¿Ð¾ Ð·Ð°Ð¿ÑÐ¾ÑÑ Ð¼Ð°Ð³Ð½ÑÐ¹ ÑÐ¾ÑÐ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714884"/>
            <a:ext cx="2800350" cy="1957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6143668" cy="4071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 err="1" smtClean="0">
                <a:solidFill>
                  <a:schemeClr val="accent2"/>
                </a:solidFill>
              </a:rPr>
              <a:t>Калій</a:t>
            </a:r>
            <a:r>
              <a:rPr lang="ru-RU" b="1" i="1" dirty="0" smtClean="0">
                <a:solidFill>
                  <a:schemeClr val="accent2"/>
                </a:solidFill>
              </a:rPr>
              <a:t>.</a:t>
            </a:r>
            <a:r>
              <a:rPr lang="en-US" b="1" i="1" dirty="0" smtClean="0"/>
              <a:t> </a:t>
            </a:r>
            <a:r>
              <a:rPr lang="ru-RU" dirty="0" err="1" smtClean="0"/>
              <a:t>Вміст</a:t>
            </a:r>
            <a:r>
              <a:rPr lang="ru-RU" dirty="0" smtClean="0"/>
              <a:t> К2</a:t>
            </a:r>
            <a:r>
              <a:rPr lang="en-US" dirty="0" smtClean="0"/>
              <a:t>O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в грунтах 2-3%. Цей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присутній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в </a:t>
            </a:r>
            <a:r>
              <a:rPr lang="ru-RU" dirty="0" err="1" smtClean="0"/>
              <a:t>глинистих</a:t>
            </a:r>
            <a:r>
              <a:rPr lang="ru-RU" dirty="0" smtClean="0"/>
              <a:t> </a:t>
            </a:r>
            <a:r>
              <a:rPr lang="ru-RU" dirty="0" err="1" smtClean="0"/>
              <a:t>мінералах</a:t>
            </a:r>
            <a:r>
              <a:rPr lang="ru-RU" dirty="0" smtClean="0"/>
              <a:t> </a:t>
            </a:r>
            <a:r>
              <a:rPr lang="ru-RU" dirty="0" err="1" smtClean="0"/>
              <a:t>тонкодисперсних</a:t>
            </a:r>
            <a:r>
              <a:rPr lang="ru-RU" dirty="0" smtClean="0"/>
              <a:t> </a:t>
            </a:r>
            <a:r>
              <a:rPr lang="ru-RU" dirty="0" err="1" smtClean="0"/>
              <a:t>фракцій</a:t>
            </a:r>
            <a:r>
              <a:rPr lang="ru-RU" dirty="0" smtClean="0"/>
              <a:t>, особливо в </a:t>
            </a:r>
            <a:r>
              <a:rPr lang="ru-RU" dirty="0" err="1" smtClean="0"/>
              <a:t>гідрослюдах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таких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 </a:t>
            </a:r>
            <a:r>
              <a:rPr lang="ru-RU" dirty="0" err="1" smtClean="0"/>
              <a:t>крупних</a:t>
            </a:r>
            <a:r>
              <a:rPr lang="ru-RU" dirty="0" smtClean="0"/>
              <a:t> </a:t>
            </a:r>
            <a:r>
              <a:rPr lang="ru-RU" dirty="0" err="1" smtClean="0"/>
              <a:t>фракцій</a:t>
            </a:r>
            <a:r>
              <a:rPr lang="ru-RU" dirty="0" smtClean="0"/>
              <a:t>, як </a:t>
            </a:r>
            <a:r>
              <a:rPr lang="ru-RU" dirty="0" err="1" smtClean="0"/>
              <a:t>біотит</a:t>
            </a:r>
            <a:r>
              <a:rPr lang="ru-RU" dirty="0" smtClean="0"/>
              <a:t>, </a:t>
            </a:r>
            <a:r>
              <a:rPr lang="ru-RU" dirty="0" err="1" smtClean="0"/>
              <a:t>мусковіт</a:t>
            </a:r>
            <a:r>
              <a:rPr lang="ru-RU" dirty="0" smtClean="0"/>
              <a:t>, </a:t>
            </a:r>
            <a:r>
              <a:rPr lang="ru-RU" dirty="0" err="1" smtClean="0"/>
              <a:t>калієві</a:t>
            </a:r>
            <a:r>
              <a:rPr lang="ru-RU" dirty="0" smtClean="0"/>
              <a:t> </a:t>
            </a:r>
            <a:r>
              <a:rPr lang="ru-RU" dirty="0" err="1" smtClean="0"/>
              <a:t>польові</a:t>
            </a:r>
            <a:r>
              <a:rPr lang="ru-RU" dirty="0" smtClean="0"/>
              <a:t> </a:t>
            </a:r>
            <a:r>
              <a:rPr lang="ru-RU" dirty="0" err="1" smtClean="0"/>
              <a:t>шпати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кальцієм</a:t>
            </a:r>
            <a:r>
              <a:rPr lang="ru-RU" dirty="0" smtClean="0"/>
              <a:t>, </a:t>
            </a:r>
            <a:r>
              <a:rPr lang="ru-RU" dirty="0" err="1" smtClean="0"/>
              <a:t>калій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числа </a:t>
            </a:r>
            <a:r>
              <a:rPr lang="ru-RU" dirty="0" err="1" smtClean="0"/>
              <a:t>органогенів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; у </a:t>
            </a:r>
            <a:r>
              <a:rPr lang="ru-RU" dirty="0" err="1" smtClean="0"/>
              <a:t>рязі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калій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в </a:t>
            </a:r>
            <a:r>
              <a:rPr lang="ru-RU" dirty="0" err="1" smtClean="0"/>
              <a:t>дефіциті</a:t>
            </a:r>
            <a:r>
              <a:rPr lang="ru-RU" dirty="0" smtClean="0"/>
              <a:t>,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 в грунт позитивно </a:t>
            </a:r>
            <a:r>
              <a:rPr lang="ru-RU" dirty="0" err="1" smtClean="0"/>
              <a:t>позначається</a:t>
            </a:r>
            <a:r>
              <a:rPr lang="ru-RU" dirty="0" smtClean="0"/>
              <a:t> на </a:t>
            </a:r>
            <a:r>
              <a:rPr lang="ru-RU" dirty="0" err="1" smtClean="0"/>
              <a:t>родючості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ÐÐ°ÑÑÐ¸Ð½ÐºÐ¸ Ð¿Ð¾ Ð·Ð°Ð¿ÑÐ¾ÑÑ ÐºÐ°Ð»ÑÐ¹ ÑÐ¾ÑÐ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857628"/>
            <a:ext cx="2838450" cy="264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ÐÐ°ÑÑÐ¸Ð½ÐºÐ¸ Ð¿Ð¾ Ð·Ð°Ð¿ÑÐ¾ÑÑ ÐºÐ°Ð»ÑÐ¹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786190"/>
            <a:ext cx="2771775" cy="264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6643734" cy="485778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Натрій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r>
              <a:rPr lang="en-US" sz="3400" b="1" i="1" dirty="0" smtClean="0"/>
              <a:t> </a:t>
            </a:r>
            <a:r>
              <a:rPr lang="ru-RU" sz="3400" dirty="0" err="1" smtClean="0">
                <a:solidFill>
                  <a:schemeClr val="bg1"/>
                </a:solidFill>
              </a:rPr>
              <a:t>Валовий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вміст</a:t>
            </a:r>
            <a:r>
              <a:rPr lang="ru-RU" sz="3400" dirty="0" smtClean="0">
                <a:solidFill>
                  <a:schemeClr val="bg1"/>
                </a:solidFill>
              </a:rPr>
              <a:t> у </a:t>
            </a:r>
            <a:r>
              <a:rPr lang="ru-RU" sz="3400" dirty="0" err="1" smtClean="0">
                <a:solidFill>
                  <a:schemeClr val="bg1"/>
                </a:solidFill>
              </a:rPr>
              <a:t>грунті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Na</a:t>
            </a:r>
            <a:r>
              <a:rPr lang="ru-RU" sz="3400" dirty="0" smtClean="0">
                <a:solidFill>
                  <a:schemeClr val="bg1"/>
                </a:solidFill>
              </a:rPr>
              <a:t>2</a:t>
            </a:r>
            <a:r>
              <a:rPr lang="en-US" sz="3400" dirty="0" smtClean="0">
                <a:solidFill>
                  <a:schemeClr val="bg1"/>
                </a:solidFill>
              </a:rPr>
              <a:t>O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лежить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біля</a:t>
            </a:r>
            <a:r>
              <a:rPr lang="ru-RU" sz="3400" dirty="0" smtClean="0">
                <a:solidFill>
                  <a:schemeClr val="bg1"/>
                </a:solidFill>
              </a:rPr>
              <a:t> 1-3%. У </a:t>
            </a:r>
            <a:r>
              <a:rPr lang="ru-RU" sz="3400" dirty="0" err="1" smtClean="0">
                <a:solidFill>
                  <a:schemeClr val="bg1"/>
                </a:solidFill>
              </a:rPr>
              <a:t>грунті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натрій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присутній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у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складі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первинних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мінералів</a:t>
            </a:r>
            <a:r>
              <a:rPr lang="ru-RU" sz="3400" dirty="0" smtClean="0">
                <a:solidFill>
                  <a:schemeClr val="bg1"/>
                </a:solidFill>
              </a:rPr>
              <a:t>, </a:t>
            </a:r>
            <a:r>
              <a:rPr lang="ru-RU" sz="3400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3400" dirty="0" smtClean="0">
                <a:solidFill>
                  <a:schemeClr val="bg1"/>
                </a:solidFill>
              </a:rPr>
              <a:t> в </a:t>
            </a:r>
            <a:r>
              <a:rPr lang="ru-RU" sz="3400" dirty="0" err="1" smtClean="0">
                <a:solidFill>
                  <a:schemeClr val="bg1"/>
                </a:solidFill>
              </a:rPr>
              <a:t>натрі</a:t>
            </a:r>
            <a:r>
              <a:rPr lang="uk-UA" sz="3400" dirty="0" smtClean="0">
                <a:solidFill>
                  <a:schemeClr val="bg1"/>
                </a:solidFill>
              </a:rPr>
              <a:t>ї </a:t>
            </a:r>
            <a:r>
              <a:rPr lang="ru-RU" sz="3400" dirty="0" err="1" smtClean="0">
                <a:solidFill>
                  <a:schemeClr val="bg1"/>
                </a:solidFill>
              </a:rPr>
              <a:t>є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вмісних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польових</a:t>
            </a:r>
            <a:r>
              <a:rPr lang="ru-RU" sz="3400" dirty="0" smtClean="0">
                <a:solidFill>
                  <a:schemeClr val="bg1"/>
                </a:solidFill>
              </a:rPr>
              <a:t> шпатах. </a:t>
            </a:r>
            <a:r>
              <a:rPr lang="ru-RU" sz="3400" dirty="0" err="1" smtClean="0">
                <a:solidFill>
                  <a:schemeClr val="bg1"/>
                </a:solidFill>
              </a:rPr>
              <a:t>Вміст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Na</a:t>
            </a:r>
            <a:r>
              <a:rPr lang="ru-RU" sz="3400" dirty="0" smtClean="0">
                <a:solidFill>
                  <a:schemeClr val="bg1"/>
                </a:solidFill>
              </a:rPr>
              <a:t>2</a:t>
            </a:r>
            <a:r>
              <a:rPr lang="en-US" sz="3400" dirty="0" smtClean="0">
                <a:solidFill>
                  <a:schemeClr val="bg1"/>
                </a:solidFill>
              </a:rPr>
              <a:t>O</a:t>
            </a:r>
            <a:r>
              <a:rPr lang="ru-RU" sz="3400" dirty="0" smtClean="0">
                <a:solidFill>
                  <a:schemeClr val="bg1"/>
                </a:solidFill>
              </a:rPr>
              <a:t> в </a:t>
            </a:r>
            <a:r>
              <a:rPr lang="ru-RU" sz="3400" dirty="0" err="1" smtClean="0">
                <a:solidFill>
                  <a:schemeClr val="bg1"/>
                </a:solidFill>
              </a:rPr>
              <a:t>окремих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складових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крупних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фракцій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може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досягати</a:t>
            </a:r>
            <a:r>
              <a:rPr lang="ru-RU" sz="3400" dirty="0" smtClean="0">
                <a:solidFill>
                  <a:schemeClr val="bg1"/>
                </a:solidFill>
              </a:rPr>
              <a:t> 5-6%, </a:t>
            </a:r>
            <a:r>
              <a:rPr lang="ru-RU" sz="3400" dirty="0" err="1" smtClean="0">
                <a:solidFill>
                  <a:schemeClr val="bg1"/>
                </a:solidFill>
              </a:rPr>
              <a:t>тоді</a:t>
            </a:r>
            <a:r>
              <a:rPr lang="ru-RU" sz="3400" dirty="0" smtClean="0">
                <a:solidFill>
                  <a:schemeClr val="bg1"/>
                </a:solidFill>
              </a:rPr>
              <a:t> як у </a:t>
            </a:r>
            <a:r>
              <a:rPr lang="ru-RU" sz="3400" dirty="0" err="1" smtClean="0">
                <a:solidFill>
                  <a:schemeClr val="bg1"/>
                </a:solidFill>
              </a:rPr>
              <a:t>мулистій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фракції</a:t>
            </a:r>
            <a:r>
              <a:rPr lang="ru-RU" sz="3400" dirty="0" smtClean="0">
                <a:solidFill>
                  <a:schemeClr val="bg1"/>
                </a:solidFill>
              </a:rPr>
              <a:t> не </a:t>
            </a:r>
            <a:r>
              <a:rPr lang="ru-RU" sz="3400" dirty="0" err="1" smtClean="0">
                <a:solidFill>
                  <a:schemeClr val="bg1"/>
                </a:solidFill>
              </a:rPr>
              <a:t>перевищує</a:t>
            </a:r>
            <a:r>
              <a:rPr lang="ru-RU" sz="3400" dirty="0" smtClean="0">
                <a:solidFill>
                  <a:schemeClr val="bg1"/>
                </a:solidFill>
              </a:rPr>
              <a:t> 0,5-1%. У </a:t>
            </a:r>
            <a:r>
              <a:rPr lang="ru-RU" sz="3400" dirty="0" err="1" smtClean="0">
                <a:solidFill>
                  <a:schemeClr val="bg1"/>
                </a:solidFill>
              </a:rPr>
              <a:t>засолених</a:t>
            </a:r>
            <a:r>
              <a:rPr lang="ru-RU" sz="3400" dirty="0" smtClean="0">
                <a:solidFill>
                  <a:schemeClr val="bg1"/>
                </a:solidFill>
              </a:rPr>
              <a:t> грунтах </a:t>
            </a:r>
            <a:r>
              <a:rPr lang="ru-RU" sz="3400" dirty="0" err="1" smtClean="0">
                <a:solidFill>
                  <a:schemeClr val="bg1"/>
                </a:solidFill>
              </a:rPr>
              <a:t>сухостепової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аридної</a:t>
            </a:r>
            <a:r>
              <a:rPr lang="ru-RU" sz="3400" dirty="0" smtClean="0">
                <a:solidFill>
                  <a:schemeClr val="bg1"/>
                </a:solidFill>
              </a:rPr>
              <a:t> зон у </a:t>
            </a:r>
            <a:r>
              <a:rPr lang="ru-RU" sz="3400" dirty="0" err="1" smtClean="0">
                <a:solidFill>
                  <a:schemeClr val="bg1"/>
                </a:solidFill>
              </a:rPr>
              <a:t>значних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кількостях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може</a:t>
            </a:r>
            <a:r>
              <a:rPr lang="ru-RU" sz="3400" dirty="0" smtClean="0">
                <a:solidFill>
                  <a:schemeClr val="bg1"/>
                </a:solidFill>
              </a:rPr>
              <a:t> бути </a:t>
            </a:r>
            <a:r>
              <a:rPr lang="ru-RU" sz="3400" dirty="0" err="1" smtClean="0">
                <a:solidFill>
                  <a:schemeClr val="bg1"/>
                </a:solidFill>
              </a:rPr>
              <a:t>присутнім</a:t>
            </a:r>
            <a:r>
              <a:rPr lang="ru-RU" sz="3400" dirty="0" smtClean="0">
                <a:solidFill>
                  <a:schemeClr val="bg1"/>
                </a:solidFill>
              </a:rPr>
              <a:t> у </a:t>
            </a:r>
            <a:r>
              <a:rPr lang="ru-RU" sz="3400" dirty="0" err="1" smtClean="0">
                <a:solidFill>
                  <a:schemeClr val="bg1"/>
                </a:solidFill>
              </a:rPr>
              <a:t>вигляді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хлоридів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абов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ходити</a:t>
            </a:r>
            <a:r>
              <a:rPr lang="ru-RU" sz="3400" dirty="0" smtClean="0">
                <a:solidFill>
                  <a:schemeClr val="bg1"/>
                </a:solidFill>
              </a:rPr>
              <a:t> в </a:t>
            </a:r>
            <a:r>
              <a:rPr lang="ru-RU" sz="3400" dirty="0" err="1" smtClean="0">
                <a:solidFill>
                  <a:schemeClr val="bg1"/>
                </a:solidFill>
              </a:rPr>
              <a:t>поглинальний</a:t>
            </a:r>
            <a:r>
              <a:rPr lang="ru-RU" sz="3400" dirty="0" smtClean="0">
                <a:solidFill>
                  <a:schemeClr val="bg1"/>
                </a:solidFill>
              </a:rPr>
              <a:t> комплекс </a:t>
            </a:r>
            <a:r>
              <a:rPr lang="ru-RU" sz="3400" dirty="0" err="1" smtClean="0">
                <a:solidFill>
                  <a:schemeClr val="bg1"/>
                </a:solidFill>
              </a:rPr>
              <a:t>грунтів</a:t>
            </a:r>
            <a:r>
              <a:rPr lang="ru-RU" sz="3400" dirty="0" smtClean="0">
                <a:solidFill>
                  <a:schemeClr val="bg1"/>
                </a:solidFill>
              </a:rPr>
              <a:t>, у </a:t>
            </a:r>
            <a:r>
              <a:rPr lang="ru-RU" sz="3400" dirty="0" err="1" smtClean="0">
                <a:solidFill>
                  <a:schemeClr val="bg1"/>
                </a:solidFill>
              </a:rPr>
              <a:t>зв'язку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з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чим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вміст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>
                <a:solidFill>
                  <a:schemeClr val="bg1"/>
                </a:solidFill>
              </a:rPr>
              <a:t>Na</a:t>
            </a:r>
            <a:r>
              <a:rPr lang="ru-RU" sz="3400" dirty="0" smtClean="0">
                <a:solidFill>
                  <a:schemeClr val="bg1"/>
                </a:solidFill>
              </a:rPr>
              <a:t>2</a:t>
            </a:r>
            <a:r>
              <a:rPr lang="en-US" sz="3400" dirty="0" smtClean="0">
                <a:solidFill>
                  <a:schemeClr val="bg1"/>
                </a:solidFill>
              </a:rPr>
              <a:t>O</a:t>
            </a:r>
            <a:r>
              <a:rPr lang="ru-RU" sz="3400" dirty="0" smtClean="0">
                <a:solidFill>
                  <a:schemeClr val="bg1"/>
                </a:solidFill>
              </a:rPr>
              <a:t> у </a:t>
            </a:r>
            <a:r>
              <a:rPr lang="ru-RU" sz="3400" dirty="0" err="1" smtClean="0">
                <a:solidFill>
                  <a:schemeClr val="bg1"/>
                </a:solidFill>
              </a:rPr>
              <a:t>цьому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випадку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зростає</a:t>
            </a:r>
            <a:r>
              <a:rPr lang="ru-RU" sz="3400" dirty="0" smtClean="0">
                <a:solidFill>
                  <a:schemeClr val="bg1"/>
                </a:solidFill>
              </a:rPr>
              <a:t> до </a:t>
            </a:r>
            <a:r>
              <a:rPr lang="ru-RU" sz="3400" dirty="0" err="1" smtClean="0">
                <a:solidFill>
                  <a:schemeClr val="bg1"/>
                </a:solidFill>
              </a:rPr>
              <a:t>декількох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відсотків</a:t>
            </a:r>
            <a:r>
              <a:rPr lang="ru-RU" sz="3400" dirty="0" smtClean="0">
                <a:solidFill>
                  <a:schemeClr val="bg1"/>
                </a:solidFill>
              </a:rPr>
              <a:t>. У </a:t>
            </a:r>
            <a:r>
              <a:rPr lang="ru-RU" sz="3400" dirty="0" err="1" smtClean="0">
                <a:solidFill>
                  <a:schemeClr val="bg1"/>
                </a:solidFill>
              </a:rPr>
              <a:t>грунті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дефіциту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цього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елемента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звичайно</a:t>
            </a:r>
            <a:r>
              <a:rPr lang="ru-RU" sz="3400" dirty="0" smtClean="0">
                <a:solidFill>
                  <a:schemeClr val="bg1"/>
                </a:solidFill>
              </a:rPr>
              <a:t> не </a:t>
            </a:r>
            <a:r>
              <a:rPr lang="ru-RU" sz="34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3400" dirty="0" smtClean="0">
                <a:solidFill>
                  <a:schemeClr val="bg1"/>
                </a:solidFill>
              </a:rPr>
              <a:t>; </a:t>
            </a:r>
            <a:r>
              <a:rPr lang="ru-RU" sz="3400" dirty="0" err="1" smtClean="0">
                <a:solidFill>
                  <a:schemeClr val="bg1"/>
                </a:solidFill>
              </a:rPr>
              <a:t>присутність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натрію</a:t>
            </a:r>
            <a:r>
              <a:rPr lang="ru-RU" sz="3400" dirty="0" smtClean="0">
                <a:solidFill>
                  <a:schemeClr val="bg1"/>
                </a:solidFill>
              </a:rPr>
              <a:t> в </a:t>
            </a:r>
            <a:r>
              <a:rPr lang="ru-RU" sz="3400" dirty="0" err="1" smtClean="0">
                <a:solidFill>
                  <a:schemeClr val="bg1"/>
                </a:solidFill>
              </a:rPr>
              <a:t>підвищених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кількостях</a:t>
            </a:r>
            <a:r>
              <a:rPr lang="ru-RU" sz="3400" dirty="0" smtClean="0">
                <a:solidFill>
                  <a:schemeClr val="bg1"/>
                </a:solidFill>
              </a:rPr>
              <a:t> у </a:t>
            </a:r>
            <a:r>
              <a:rPr lang="ru-RU" sz="3400" dirty="0" err="1" smtClean="0">
                <a:solidFill>
                  <a:schemeClr val="bg1"/>
                </a:solidFill>
              </a:rPr>
              <a:t>складі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рухливих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сполук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зумовлює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формування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несприятливих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фізичних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і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хімічних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sz="3400" dirty="0" smtClean="0">
                <a:solidFill>
                  <a:schemeClr val="bg1"/>
                </a:solidFill>
              </a:rPr>
              <a:t> грунту</a:t>
            </a:r>
            <a:r>
              <a:rPr lang="ru-RU" sz="3400" dirty="0" smtClean="0"/>
              <a:t>.</a:t>
            </a:r>
          </a:p>
          <a:p>
            <a:endParaRPr lang="ru-RU" dirty="0" smtClean="0"/>
          </a:p>
        </p:txBody>
      </p:sp>
      <p:pic>
        <p:nvPicPr>
          <p:cNvPr id="4" name="Рисунок 3" descr="ÐÐ°ÑÑÐ¸Ð½ÐºÐ¸ Ð¿Ð¾ Ð·Ð°Ð¿ÑÐ¾ÑÑ Ð½Ð°ÑÑÑÐ¹ ÑÐ¾ÑÐ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14818"/>
            <a:ext cx="2500330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ÐÐ°ÑÑÐ¸Ð½ÐºÐ¸ Ð¿Ð¾ Ð·Ð°Ð¿ÑÐ¾ÑÑ Ð½Ð°ÑÑÑÐ¹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56" y="4143356"/>
            <a:ext cx="2714644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772400" cy="42862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 err="1" smtClean="0"/>
              <a:t>Сірка</a:t>
            </a:r>
            <a:r>
              <a:rPr lang="ru-RU" b="1" i="1" dirty="0" smtClean="0"/>
              <a:t>.</a:t>
            </a:r>
            <a:r>
              <a:rPr lang="en-US" b="1" i="1" dirty="0" smtClean="0"/>
              <a:t> 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ru-RU" dirty="0" smtClean="0"/>
              <a:t> у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не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десятих</a:t>
            </a:r>
            <a:r>
              <a:rPr lang="ru-RU" dirty="0" smtClean="0"/>
              <a:t> </a:t>
            </a:r>
            <a:r>
              <a:rPr lang="ru-RU" dirty="0" err="1" smtClean="0"/>
              <a:t>відсотка</a:t>
            </a:r>
            <a:r>
              <a:rPr lang="ru-RU" dirty="0" smtClean="0"/>
              <a:t>. </a:t>
            </a:r>
            <a:r>
              <a:rPr lang="ru-RU" dirty="0" err="1" smtClean="0"/>
              <a:t>Сірка</a:t>
            </a:r>
            <a:r>
              <a:rPr lang="ru-RU" dirty="0" smtClean="0"/>
              <a:t> в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присутня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як </a:t>
            </a:r>
            <a:r>
              <a:rPr lang="ru-RU" dirty="0" err="1" smtClean="0"/>
              <a:t>рослинного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; у </a:t>
            </a:r>
            <a:r>
              <a:rPr lang="ru-RU" dirty="0" err="1" smtClean="0"/>
              <a:t>засолених</a:t>
            </a:r>
            <a:r>
              <a:rPr lang="ru-RU" dirty="0" smtClean="0"/>
              <a:t> грунтах при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кількостей</a:t>
            </a:r>
            <a:r>
              <a:rPr lang="ru-RU" dirty="0" smtClean="0"/>
              <a:t> </a:t>
            </a:r>
            <a:r>
              <a:rPr lang="ru-RU" dirty="0" err="1" smtClean="0"/>
              <a:t>сульфатів</a:t>
            </a:r>
            <a:r>
              <a:rPr lang="ru-RU" dirty="0" smtClean="0"/>
              <a:t> </a:t>
            </a:r>
            <a:r>
              <a:rPr lang="ru-RU" dirty="0" err="1" smtClean="0"/>
              <a:t>валовий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зростати</a:t>
            </a:r>
            <a:r>
              <a:rPr lang="ru-RU" dirty="0" smtClean="0"/>
              <a:t> до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відсотків</a:t>
            </a:r>
            <a:r>
              <a:rPr lang="ru-RU" dirty="0" smtClean="0"/>
              <a:t>. </a:t>
            </a:r>
            <a:r>
              <a:rPr lang="ru-RU" dirty="0" err="1" smtClean="0"/>
              <a:t>Підвищений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рухомих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спостерігатися</a:t>
            </a:r>
            <a:r>
              <a:rPr lang="ru-RU" dirty="0" smtClean="0"/>
              <a:t> при </a:t>
            </a:r>
            <a:r>
              <a:rPr lang="ru-RU" dirty="0" err="1" smtClean="0"/>
              <a:t>забрудненні</a:t>
            </a:r>
            <a:r>
              <a:rPr lang="ru-RU" dirty="0" smtClean="0"/>
              <a:t>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впромисловими</a:t>
            </a:r>
            <a:r>
              <a:rPr lang="ru-RU" dirty="0" smtClean="0"/>
              <a:t> </a:t>
            </a:r>
            <a:r>
              <a:rPr lang="ru-RU" dirty="0" err="1" smtClean="0"/>
              <a:t>відходами</a:t>
            </a:r>
            <a:r>
              <a:rPr lang="ru-RU" dirty="0" smtClean="0"/>
              <a:t> (</a:t>
            </a:r>
            <a:r>
              <a:rPr lang="ru-RU" dirty="0" err="1" smtClean="0"/>
              <a:t>випадання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опадами</a:t>
            </a:r>
            <a:r>
              <a:rPr lang="ru-RU" dirty="0" smtClean="0"/>
              <a:t> </a:t>
            </a:r>
            <a:r>
              <a:rPr lang="ru-RU" dirty="0" err="1" smtClean="0"/>
              <a:t>газоподібних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). У </a:t>
            </a:r>
            <a:r>
              <a:rPr lang="ru-RU" dirty="0" err="1" smtClean="0"/>
              <a:t>крупних</a:t>
            </a:r>
            <a:r>
              <a:rPr lang="ru-RU" dirty="0" smtClean="0"/>
              <a:t> </a:t>
            </a:r>
            <a:r>
              <a:rPr lang="ru-RU" dirty="0" err="1" smtClean="0"/>
              <a:t>фракціях</a:t>
            </a:r>
            <a:r>
              <a:rPr lang="ru-RU" dirty="0" smtClean="0"/>
              <a:t> грунту </a:t>
            </a:r>
            <a:r>
              <a:rPr lang="ru-RU" dirty="0" err="1" smtClean="0"/>
              <a:t>сірка</a:t>
            </a:r>
            <a:r>
              <a:rPr lang="ru-RU" dirty="0" smtClean="0"/>
              <a:t> </a:t>
            </a:r>
            <a:r>
              <a:rPr lang="ru-RU" dirty="0" err="1" smtClean="0"/>
              <a:t>присутня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сульфідів</a:t>
            </a:r>
            <a:r>
              <a:rPr lang="ru-RU" dirty="0" smtClean="0"/>
              <a:t> (</a:t>
            </a:r>
            <a:r>
              <a:rPr lang="ru-RU" dirty="0" err="1" smtClean="0"/>
              <a:t>пірит</a:t>
            </a:r>
            <a:r>
              <a:rPr lang="ru-RU" dirty="0" smtClean="0"/>
              <a:t>), </a:t>
            </a:r>
            <a:r>
              <a:rPr lang="ru-RU" dirty="0" err="1" smtClean="0"/>
              <a:t>гіпсу</a:t>
            </a:r>
            <a:r>
              <a:rPr lang="ru-RU" dirty="0" smtClean="0"/>
              <a:t>, </a:t>
            </a:r>
            <a:r>
              <a:rPr lang="ru-RU" dirty="0" err="1" smtClean="0"/>
              <a:t>вторинних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(</a:t>
            </a:r>
            <a:r>
              <a:rPr lang="en-US" dirty="0" smtClean="0"/>
              <a:t>II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при болотному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ÐÐ°ÑÑÐ¸Ð½ÐºÐ¸ Ð¿Ð¾ Ð·Ð°Ð¿ÑÐ¾ÑÑ ÑÑÑÐºÐ° ÑÐ¾Ñ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256"/>
            <a:ext cx="2590800" cy="24288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5" descr="ÐÐ°ÑÑÐ¸Ð½ÐºÐ¸ Ð¿Ð¾ Ð·Ð°Ð¿ÑÐ¾ÑÑ ÑÑÑÐºÐ°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357694"/>
            <a:ext cx="2809875" cy="22764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7715304" cy="457203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 err="1" smtClean="0"/>
              <a:t>Вуглець</a:t>
            </a:r>
            <a:r>
              <a:rPr lang="ru-RU" b="1" i="1" dirty="0" smtClean="0"/>
              <a:t>, азот, фосфор.</a:t>
            </a:r>
            <a:r>
              <a:rPr lang="en-US" b="1" i="1" dirty="0" smtClean="0"/>
              <a:t> 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належать до числа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органогенів</a:t>
            </a:r>
            <a:r>
              <a:rPr lang="ru-RU" dirty="0" smtClean="0"/>
              <a:t>. </a:t>
            </a: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грунті</a:t>
            </a:r>
            <a:r>
              <a:rPr lang="ru-RU" dirty="0" smtClean="0"/>
              <a:t> (перших </a:t>
            </a:r>
            <a:r>
              <a:rPr lang="ru-RU" dirty="0" err="1" smtClean="0"/>
              <a:t>двох</a:t>
            </a:r>
            <a:r>
              <a:rPr lang="ru-RU" dirty="0" smtClean="0"/>
              <a:t> практично </a:t>
            </a:r>
            <a:r>
              <a:rPr lang="ru-RU" dirty="0" err="1" smtClean="0"/>
              <a:t>цілком</a:t>
            </a:r>
            <a:r>
              <a:rPr lang="ru-RU" dirty="0" smtClean="0"/>
              <a:t>) </a:t>
            </a:r>
            <a:r>
              <a:rPr lang="ru-RU" dirty="0" err="1" smtClean="0"/>
              <a:t>зобов'язана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живої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процесам</a:t>
            </a:r>
            <a:r>
              <a:rPr lang="ru-RU" dirty="0" smtClean="0"/>
              <a:t> </a:t>
            </a:r>
            <a:r>
              <a:rPr lang="ru-RU" dirty="0" err="1" smtClean="0"/>
              <a:t>грунто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.</a:t>
            </a:r>
          </a:p>
          <a:p>
            <a:r>
              <a:rPr lang="ru-RU" b="1" i="1" dirty="0" err="1" smtClean="0"/>
              <a:t>Вуглець</a:t>
            </a:r>
            <a:r>
              <a:rPr lang="ru-RU" b="1" i="1" dirty="0" smtClean="0"/>
              <a:t>.</a:t>
            </a:r>
            <a:r>
              <a:rPr lang="en-US" b="1" i="1" dirty="0" smtClean="0"/>
              <a:t> </a:t>
            </a:r>
            <a:r>
              <a:rPr lang="ru-RU" dirty="0" smtClean="0"/>
              <a:t>У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вінміститься</a:t>
            </a:r>
            <a:r>
              <a:rPr lang="ru-RU" dirty="0" smtClean="0"/>
              <a:t> в основному в </a:t>
            </a:r>
            <a:r>
              <a:rPr lang="ru-RU" dirty="0" err="1" smtClean="0"/>
              <a:t>складі</a:t>
            </a:r>
            <a:r>
              <a:rPr lang="ru-RU" dirty="0" smtClean="0"/>
              <a:t> гумусу,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 </a:t>
            </a:r>
            <a:r>
              <a:rPr lang="ru-RU" dirty="0" err="1" smtClean="0"/>
              <a:t>знаходитися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карбонатів</a:t>
            </a:r>
            <a:r>
              <a:rPr lang="ru-RU" dirty="0" smtClean="0"/>
              <a:t>.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в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 </a:t>
            </a:r>
            <a:r>
              <a:rPr lang="ru-RU" dirty="0" err="1" smtClean="0"/>
              <a:t>відсотка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бідних</a:t>
            </a:r>
            <a:r>
              <a:rPr lang="ru-RU" dirty="0" smtClean="0"/>
              <a:t> </a:t>
            </a:r>
            <a:r>
              <a:rPr lang="ru-RU" dirty="0" err="1" smtClean="0"/>
              <a:t>органічною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 </a:t>
            </a:r>
            <a:r>
              <a:rPr lang="ru-RU" dirty="0" err="1" smtClean="0"/>
              <a:t>піщаних</a:t>
            </a:r>
            <a:r>
              <a:rPr lang="ru-RU" dirty="0" smtClean="0"/>
              <a:t> грунтах до 3-5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10% – у </a:t>
            </a:r>
            <a:r>
              <a:rPr lang="ru-RU" dirty="0" err="1" smtClean="0"/>
              <a:t>багатих</a:t>
            </a:r>
            <a:r>
              <a:rPr lang="ru-RU" dirty="0" smtClean="0"/>
              <a:t> гумусом </a:t>
            </a:r>
            <a:r>
              <a:rPr lang="ru-RU" dirty="0" err="1" smtClean="0"/>
              <a:t>чорноземах</a:t>
            </a:r>
            <a:r>
              <a:rPr lang="ru-RU" dirty="0" smtClean="0"/>
              <a:t> (у </a:t>
            </a:r>
            <a:r>
              <a:rPr lang="ru-RU" dirty="0" err="1" smtClean="0"/>
              <a:t>торф'янистих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торф'яних</a:t>
            </a:r>
            <a:r>
              <a:rPr lang="ru-RU" dirty="0" smtClean="0"/>
              <a:t> горизонтах до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відсотків</a:t>
            </a:r>
            <a:r>
              <a:rPr lang="ru-RU" dirty="0" smtClean="0"/>
              <a:t>).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грунтів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</a:t>
            </a:r>
            <a:r>
              <a:rPr lang="ru-RU" dirty="0" err="1" smtClean="0"/>
              <a:t>землеробстві</a:t>
            </a:r>
            <a:r>
              <a:rPr lang="ru-RU" dirty="0" smtClean="0"/>
              <a:t>, </a:t>
            </a:r>
            <a:r>
              <a:rPr lang="ru-RU" dirty="0" err="1" smtClean="0"/>
              <a:t>потребує</a:t>
            </a:r>
            <a:r>
              <a:rPr lang="ru-RU" dirty="0" smtClean="0"/>
              <a:t> 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органічної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Ð²ÑÐ³Ð»ÐµÑÑ ÑÐ¾Ñ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357694"/>
            <a:ext cx="2448000" cy="223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ÐÐ°ÑÑÐ¸Ð½ÐºÐ¸ Ð¿Ð¾ Ð·Ð°Ð¿ÑÐ¾ÑÑ Ð²ÑÐ³Ð»ÐµÑÑ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714884"/>
            <a:ext cx="3286148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7772400" cy="4214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Азот.</a:t>
            </a:r>
            <a:r>
              <a:rPr lang="en-US" b="1" i="1" dirty="0" smtClean="0"/>
              <a:t> </a:t>
            </a:r>
            <a:r>
              <a:rPr lang="ru-RU" dirty="0" smtClean="0"/>
              <a:t>Так само,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, азот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зв'язаний</a:t>
            </a:r>
            <a:r>
              <a:rPr lang="ru-RU" dirty="0" smtClean="0"/>
              <a:t> у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органічною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– гумусом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1/10-1/20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(не </a:t>
            </a:r>
            <a:r>
              <a:rPr lang="ru-RU" dirty="0" err="1" smtClean="0"/>
              <a:t>більш</a:t>
            </a:r>
            <a:r>
              <a:rPr lang="ru-RU" dirty="0" smtClean="0"/>
              <a:t> 0,3-0,4, часто 0,1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відсотка</a:t>
            </a:r>
            <a:r>
              <a:rPr lang="ru-RU" dirty="0" smtClean="0"/>
              <a:t>), азот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родючості</a:t>
            </a:r>
            <a:r>
              <a:rPr lang="ru-RU" dirty="0" smtClean="0"/>
              <a:t> </a:t>
            </a:r>
            <a:r>
              <a:rPr lang="ru-RU" dirty="0" err="1" smtClean="0"/>
              <a:t>грунтів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 smtClean="0"/>
              <a:t>рослинам</a:t>
            </a:r>
            <a:r>
              <a:rPr lang="ru-RU" dirty="0" smtClean="0"/>
              <a:t>, для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доступний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формінітратного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амонійного</a:t>
            </a:r>
            <a:r>
              <a:rPr lang="ru-RU" dirty="0" smtClean="0"/>
              <a:t> </a:t>
            </a:r>
            <a:r>
              <a:rPr lang="ru-RU" dirty="0" err="1" smtClean="0"/>
              <a:t>іонів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грунтів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систематичного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елемента</a:t>
            </a:r>
            <a:r>
              <a:rPr lang="ru-RU" dirty="0" smtClean="0"/>
              <a:t>. У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поповнення</a:t>
            </a:r>
            <a:r>
              <a:rPr lang="ru-RU" dirty="0" smtClean="0"/>
              <a:t> в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резервів</a:t>
            </a:r>
            <a:r>
              <a:rPr lang="ru-RU" dirty="0" smtClean="0"/>
              <a:t> азоту в </a:t>
            </a:r>
            <a:r>
              <a:rPr lang="ru-RU" dirty="0" err="1" smtClean="0"/>
              <a:t>доступних</a:t>
            </a:r>
            <a:r>
              <a:rPr lang="ru-RU" dirty="0" smtClean="0"/>
              <a:t> для </a:t>
            </a:r>
            <a:r>
              <a:rPr lang="ru-RU" dirty="0" err="1" smtClean="0"/>
              <a:t>рослин</a:t>
            </a:r>
            <a:r>
              <a:rPr lang="ru-RU" dirty="0" smtClean="0"/>
              <a:t> формах </a:t>
            </a:r>
            <a:r>
              <a:rPr lang="ru-RU" dirty="0" err="1" smtClean="0"/>
              <a:t>здійснюється</a:t>
            </a:r>
            <a:r>
              <a:rPr lang="ru-RU" dirty="0" smtClean="0"/>
              <a:t> азот </a:t>
            </a:r>
            <a:r>
              <a:rPr lang="ru-RU" dirty="0" err="1" smtClean="0"/>
              <a:t>фіксуючими</a:t>
            </a:r>
            <a:r>
              <a:rPr lang="ru-RU" dirty="0" smtClean="0"/>
              <a:t> </a:t>
            </a:r>
            <a:r>
              <a:rPr lang="ru-RU" dirty="0" err="1" smtClean="0"/>
              <a:t>бактеріями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ÐÐ·Ð¾Ñ ÑÐ¾ÑÐ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714752"/>
            <a:ext cx="307183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ÐÐ°ÑÑÐ¸Ð½ÐºÐ¸ Ð¿Ð¾ Ð·Ð°Ð¿ÑÐ¾ÑÑ ÐÐ·Ð¾Ñ ÑÐ¾ÑÐ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429000"/>
            <a:ext cx="273367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292</TotalTime>
  <Words>126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Презентацію підготував  студент групи ЛС-161  Солодкий Сергій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Solodkyi Serhii</dc:creator>
  <cp:lastModifiedBy>1</cp:lastModifiedBy>
  <cp:revision>30</cp:revision>
  <dcterms:created xsi:type="dcterms:W3CDTF">2018-10-03T15:25:11Z</dcterms:created>
  <dcterms:modified xsi:type="dcterms:W3CDTF">2023-12-31T11:12:25Z</dcterms:modified>
</cp:coreProperties>
</file>